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61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orient="horz" pos="595" userDrawn="1">
          <p15:clr>
            <a:srgbClr val="A4A3A4"/>
          </p15:clr>
        </p15:guide>
        <p15:guide id="5" orient="horz" pos="527" userDrawn="1">
          <p15:clr>
            <a:srgbClr val="A4A3A4"/>
          </p15:clr>
        </p15:guide>
        <p15:guide id="6" pos="801" userDrawn="1">
          <p15:clr>
            <a:srgbClr val="A4A3A4"/>
          </p15:clr>
        </p15:guide>
        <p15:guide id="7" pos="3250" userDrawn="1">
          <p15:clr>
            <a:srgbClr val="A4A3A4"/>
          </p15:clr>
        </p15:guide>
        <p15:guide id="8" pos="22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78B7B"/>
    <a:srgbClr val="FEFEFE"/>
    <a:srgbClr val="F2F2F2"/>
    <a:srgbClr val="95938F"/>
    <a:srgbClr val="802C06"/>
    <a:srgbClr val="4D2209"/>
    <a:srgbClr val="191919"/>
    <a:srgbClr val="623412"/>
    <a:srgbClr val="9E5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100" d="100"/>
          <a:sy n="100" d="100"/>
        </p:scale>
        <p:origin x="1320" y="658"/>
      </p:cViewPr>
      <p:guideLst>
        <p:guide orient="horz" pos="2160"/>
        <p:guide pos="461"/>
        <p:guide pos="3840"/>
        <p:guide orient="horz" pos="595"/>
        <p:guide orient="horz" pos="527"/>
        <p:guide pos="801"/>
        <p:guide pos="3250"/>
        <p:guide pos="22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1C392-4092-46F4-BA39-E969619FD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6F7818-4B6D-458C-9A46-AFF5EEE67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D2B572-C15E-4DB5-B631-1B64343BD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E618-68E7-4C3C-846F-1E728DD5EDD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B114D5-46B3-4C9B-8270-99AB5981F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F1E233-A68A-4981-958D-69E82967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B863-8E3D-46F2-9B34-AA454CEE89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762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B6D77-0A4B-409F-8F5C-CE71C8BCA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E1BE19-A002-441D-AC43-7F6722F05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277DA7-D571-4917-91B1-1C40AF50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E618-68E7-4C3C-846F-1E728DD5EDD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3712CE-49C1-4BB0-8C7B-13CDC1802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2129BE-CA49-4BF0-8FCC-7222D2357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B863-8E3D-46F2-9B34-AA454CEE89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555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806413-26E3-45C7-A023-EE3D03B7ED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6C1E85-1F5A-4B76-BC31-853466F6C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67BEFC-F7C8-4A0C-9D29-CF1372ACB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E618-68E7-4C3C-846F-1E728DD5EDD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844D9B-2C2E-4EE6-8528-D0EB2A535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EBF1C1-6C37-4141-973D-EBC5F8950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B863-8E3D-46F2-9B34-AA454CEE89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542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75041-105D-4C1A-A229-B17A44DF5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A68D9-D0C6-4B2B-A574-399BAB390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901A91-6D3A-4FB0-9075-2BE0739E8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E618-68E7-4C3C-846F-1E728DD5EDD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5D215C-D8A4-4E80-A548-D11E0B617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7E117F-4564-4706-9B08-D7B088B32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B863-8E3D-46F2-9B34-AA454CEE89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42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F6150-53C1-416B-A44B-49AACE64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5E18DC-559A-494B-944F-8173AECAF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197FFC-5D79-48F2-97D0-91E15BB16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E618-68E7-4C3C-846F-1E728DD5EDD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B11459-A78A-4FE1-91EE-82218DF08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71216C-9499-4B35-ADB1-CDEC01C45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B863-8E3D-46F2-9B34-AA454CEE89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047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F646D-90B4-4E7C-A25B-66D6CC319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427E8-00D8-43FF-B058-EEEF32411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3EC3A1-3E30-4021-965C-9D8EFE3E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78F1D5-8AB6-4A2D-993A-AF5E3FAD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E618-68E7-4C3C-846F-1E728DD5EDD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A461A6-0FD2-49B0-A4FC-375260DF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A2D5B0-7462-4299-A01C-A1BEFCFAE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B863-8E3D-46F2-9B34-AA454CEE89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718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5F9E4-EA5E-44E2-9BFF-340374E19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DCF88-7D3A-49F8-B106-FC463E5D3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334FE6-9005-4C8C-BCBA-02AF30FA7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D5B9DB-122F-4B93-AE05-3839554F24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82F162-1521-43A6-90E2-B3231A67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7AB00A-B3CA-4DCC-819C-C322B4815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E618-68E7-4C3C-846F-1E728DD5EDD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8FA795-1547-4EC3-A169-F2BF1E326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B0A357-C3D2-422C-A61B-3BE352C7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B863-8E3D-46F2-9B34-AA454CEE89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601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173946-2748-443D-A212-EC7C69A8C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59E0EC-A0C0-4069-A3AD-829AC8F72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E618-68E7-4C3C-846F-1E728DD5EDD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CA7ABE-2FD3-4115-A9EF-ACC7E71D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7C7396-EB1E-48CA-890C-A934DB99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B863-8E3D-46F2-9B34-AA454CEE89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649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2B19E4F-72E9-4A82-B40D-7F4F339F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E618-68E7-4C3C-846F-1E728DD5EDD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BB5410-2DF4-43F2-98D6-6BA4186E3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8D01F7-A360-4720-94D2-6F874745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B863-8E3D-46F2-9B34-AA454CEE89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65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45755-0316-4900-B276-DB2D841B9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3288B4-E38E-4943-AEC8-6A64D0182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EACDBE-0628-4972-976E-A0D03D526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C96327-FF47-41C8-B4D2-B8F4ACD97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E618-68E7-4C3C-846F-1E728DD5EDD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37104E-8DDF-4EC3-8776-54357307F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F32431-4F32-49DE-9A6C-038843ACC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B863-8E3D-46F2-9B34-AA454CEE89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48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FA0CE-5027-4474-A5EA-115ED4E5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DD9ADD8-6377-482C-B4DD-D8F32E344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6DD5CA-C616-42D7-AAB2-FD49F3A00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1F3409-A8C8-49ED-93E1-37463692D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E618-68E7-4C3C-846F-1E728DD5EDD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59C85B-95A1-4719-924B-A054F21D7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B189A9-DE03-4CC2-BDDE-B214CA34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B863-8E3D-46F2-9B34-AA454CEE89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772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E701B-1E3A-4645-9126-BB9E2AA6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33EA94-9954-4C29-BE89-471D6C60C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6BDB6A-24EE-4527-B9DA-0C84891C8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E618-68E7-4C3C-846F-1E728DD5EDDD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477B7B-CF55-4DC2-87CF-76F3E4CD7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32ADF-4512-40D7-BEE9-7885DC8B6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B863-8E3D-46F2-9B34-AA454CEE89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50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trans="19000" grainSize="21"/>
                    </a14:imgEffect>
                    <a14:imgEffect>
                      <a14:sharpenSoften amount="-12000"/>
                    </a14:imgEffect>
                    <a14:imgEffect>
                      <a14:brightnessContrast bright="27000" contrast="1000"/>
                    </a14:imgEffect>
                  </a14:imgLayer>
                </a14:imgProps>
              </a:ext>
            </a:extLst>
          </a:blip>
          <a:srcRect/>
          <a:stretch>
            <a:fillRect l="-10000" t="-10000" r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9AB416-FDF4-4B44-964E-17A247F0BA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9617"/>
            <a:ext cx="9144000" cy="179484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slonC 540 BT" panose="00000500000000000000" pitchFamily="50" charset="0"/>
              </a:rPr>
              <a:t>Final Concept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Elephant" panose="02020904090505020303" pitchFamily="18" charset="0"/>
              </a:rPr>
              <a:t/>
            </a:r>
            <a:b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Elephant" panose="02020904090505020303" pitchFamily="18" charset="0"/>
              </a:rPr>
            </a:b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Elephant" panose="02020904090505020303" pitchFamily="18" charset="0"/>
              </a:rPr>
              <a:t>Wall of Creativity</a:t>
            </a:r>
            <a:endParaRPr lang="ru-RU" sz="4800" dirty="0">
              <a:solidFill>
                <a:schemeClr val="bg2">
                  <a:lumMod val="1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DF4448-820F-4F7C-A740-7F8535D25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4457"/>
            <a:ext cx="9144000" cy="462884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slonC 540 BT" panose="00000500000000000000" pitchFamily="50" charset="0"/>
              </a:rPr>
              <a:t>by Team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slonC 540 BT" panose="00000500000000000000" pitchFamily="50" charset="0"/>
              </a:rPr>
              <a:t>№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slonC 540 BT" panose="00000500000000000000" pitchFamily="50" charset="0"/>
              </a:rPr>
              <a:t>2 “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CaslonC 540 BT" panose="00000500000000000000" pitchFamily="50" charset="0"/>
              </a:rPr>
              <a:t>ArtVector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slonC 540 BT" panose="00000500000000000000" pitchFamily="50" charset="0"/>
              </a:rPr>
              <a:t>”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CaslonC 540 BT" panose="00000500000000000000" pitchFamily="50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36FE7A-DD70-4E4E-89CE-CBBE3045A2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93" t="37068" r="30932" b="51560"/>
          <a:stretch/>
        </p:blipFill>
        <p:spPr>
          <a:xfrm>
            <a:off x="5137521" y="3883524"/>
            <a:ext cx="1916957" cy="179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10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"/>
                    </a14:imgEffect>
                    <a14:imgEffect>
                      <a14:brightnessContrast bright="13000" contrast="-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57B50E5-01B9-4E0D-A353-962FB9499EC5}"/>
              </a:ext>
            </a:extLst>
          </p:cNvPr>
          <p:cNvSpPr/>
          <p:nvPr/>
        </p:nvSpPr>
        <p:spPr>
          <a:xfrm>
            <a:off x="0" y="0"/>
            <a:ext cx="784129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F23F4A-3605-44F2-8458-592575DCB2CB}"/>
              </a:ext>
            </a:extLst>
          </p:cNvPr>
          <p:cNvSpPr txBox="1"/>
          <p:nvPr/>
        </p:nvSpPr>
        <p:spPr>
          <a:xfrm>
            <a:off x="695325" y="1427298"/>
            <a:ext cx="646956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Elephant" panose="02020904090505020303" pitchFamily="18" charset="0"/>
              </a:rPr>
              <a:t>INDEX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Elephant" panose="02020904090505020303" pitchFamily="18" charset="0"/>
              </a:rPr>
              <a:t>01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inzel Bold(RUS BY LYAJKA)" panose="00000800000000000000" pitchFamily="2" charset="0"/>
              </a:rPr>
              <a:t>  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CONCEPT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IDEAS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Elephant" panose="02020904090505020303" pitchFamily="18" charset="0"/>
              </a:rPr>
              <a:t>02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inzel Bold(RUS BY LYAJKA)" panose="00000800000000000000" pitchFamily="2" charset="0"/>
              </a:rPr>
              <a:t>  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PLANS AND MEASURES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Elephant" panose="02020904090505020303" pitchFamily="18" charset="0"/>
              </a:rPr>
              <a:t>03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inzel Bold(RUS BY LYAJKA)" panose="00000800000000000000" pitchFamily="2" charset="0"/>
              </a:rPr>
              <a:t>   LOGO</a:t>
            </a:r>
          </a:p>
          <a:p>
            <a:pPr>
              <a:lnSpc>
                <a:spcPct val="150000"/>
              </a:lnSpc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04</a:t>
            </a: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Elephant" panose="02020904090505020303" pitchFamily="18" charset="0"/>
              </a:rPr>
              <a:t>  </a:t>
            </a:r>
            <a:r>
              <a:rPr lang="ru-RU" sz="1800" dirty="0" smtClean="0">
                <a:solidFill>
                  <a:schemeClr val="bg1">
                    <a:lumMod val="85000"/>
                  </a:schemeClr>
                </a:solidFill>
                <a:latin typeface="Elephant" panose="02020904090505020303" pitchFamily="18" charset="0"/>
              </a:rPr>
              <a:t>    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OVERVIEW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Cinzel Bold(RUS BY LYAJKA)" panose="000008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Elephant" panose="02020904090505020303" pitchFamily="18" charset="0"/>
              </a:rPr>
              <a:t>05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inzel Bold(RUS BY LYAJKA)" panose="00000800000000000000" pitchFamily="2" charset="0"/>
              </a:rPr>
              <a:t>  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MATERIALS AND FABRICATION PROCESS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709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9C949D-E10B-4044-9161-D5A1A2BAE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207" b="62922"/>
          <a:stretch/>
        </p:blipFill>
        <p:spPr>
          <a:xfrm>
            <a:off x="531877" y="1925876"/>
            <a:ext cx="4063408" cy="30062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000415-2D70-4F95-9934-F94B4DFA1C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877" b="1"/>
          <a:stretch/>
        </p:blipFill>
        <p:spPr>
          <a:xfrm>
            <a:off x="5159375" y="1098550"/>
            <a:ext cx="6429082" cy="5187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79A243-A090-4811-BF7D-A82CFAD91E14}"/>
              </a:ext>
            </a:extLst>
          </p:cNvPr>
          <p:cNvSpPr txBox="1"/>
          <p:nvPr/>
        </p:nvSpPr>
        <p:spPr>
          <a:xfrm>
            <a:off x="1276861" y="217865"/>
            <a:ext cx="2668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Elephant" panose="02020904090505020303" pitchFamily="18" charset="0"/>
              </a:rPr>
              <a:t>CONCEPT IDEAS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7215A5B-3837-44E1-A69B-A1D9C9162DD7}"/>
              </a:ext>
            </a:extLst>
          </p:cNvPr>
          <p:cNvCxnSpPr>
            <a:cxnSpLocks/>
          </p:cNvCxnSpPr>
          <p:nvPr/>
        </p:nvCxnSpPr>
        <p:spPr>
          <a:xfrm>
            <a:off x="5463" y="942294"/>
            <a:ext cx="394023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8CB044A-F1B2-4E9B-A8D5-436D9F070305}"/>
              </a:ext>
            </a:extLst>
          </p:cNvPr>
          <p:cNvSpPr txBox="1"/>
          <p:nvPr/>
        </p:nvSpPr>
        <p:spPr>
          <a:xfrm>
            <a:off x="1972201" y="1849584"/>
            <a:ext cx="27559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composition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inzel Bold(RUS BY LYAJKA)" panose="00000800000000000000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CF54FE5-3E1E-4BEB-A87E-F519C7273ECF}"/>
              </a:ext>
            </a:extLst>
          </p:cNvPr>
          <p:cNvSpPr/>
          <p:nvPr/>
        </p:nvSpPr>
        <p:spPr>
          <a:xfrm>
            <a:off x="5461218" y="641350"/>
            <a:ext cx="1828800" cy="425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4986BAC-4ABA-4281-A4F3-D7EDDEF6D6DB}"/>
              </a:ext>
            </a:extLst>
          </p:cNvPr>
          <p:cNvSpPr/>
          <p:nvPr/>
        </p:nvSpPr>
        <p:spPr>
          <a:xfrm>
            <a:off x="7751219" y="885825"/>
            <a:ext cx="2597912" cy="233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E898D56-4621-4A6B-8835-D3CD86B69420}"/>
              </a:ext>
            </a:extLst>
          </p:cNvPr>
          <p:cNvSpPr/>
          <p:nvPr/>
        </p:nvSpPr>
        <p:spPr>
          <a:xfrm>
            <a:off x="7703594" y="1066800"/>
            <a:ext cx="1519999" cy="2809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F371C5-C988-4060-BF2C-76638E08864B}"/>
              </a:ext>
            </a:extLst>
          </p:cNvPr>
          <p:cNvSpPr txBox="1"/>
          <p:nvPr/>
        </p:nvSpPr>
        <p:spPr>
          <a:xfrm>
            <a:off x="7751218" y="854075"/>
            <a:ext cx="1519999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Wall thickness 20 cm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Cinzel Bold(RUS BY LYAJKA)" panose="00000800000000000000" pitchFamily="2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ECDFCCC-03F6-4C4B-9D70-72EF703242C1}"/>
              </a:ext>
            </a:extLst>
          </p:cNvPr>
          <p:cNvSpPr/>
          <p:nvPr/>
        </p:nvSpPr>
        <p:spPr>
          <a:xfrm>
            <a:off x="8737817" y="2858715"/>
            <a:ext cx="2850639" cy="10986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7DDE093-1806-4D2C-875F-AC7E4AEF806B}"/>
              </a:ext>
            </a:extLst>
          </p:cNvPr>
          <p:cNvSpPr/>
          <p:nvPr/>
        </p:nvSpPr>
        <p:spPr>
          <a:xfrm>
            <a:off x="9050175" y="1513171"/>
            <a:ext cx="637728" cy="4727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76B6CF-F20A-48A5-818F-D1DB1B723EA9}"/>
              </a:ext>
            </a:extLst>
          </p:cNvPr>
          <p:cNvSpPr txBox="1"/>
          <p:nvPr/>
        </p:nvSpPr>
        <p:spPr>
          <a:xfrm>
            <a:off x="7977564" y="1782015"/>
            <a:ext cx="124602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Cinzel Bold(RUS BY LYAJKA)" panose="000008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61FBBE-3C5A-4034-93FA-68C008E90885}"/>
              </a:ext>
            </a:extLst>
          </p:cNvPr>
          <p:cNvSpPr txBox="1"/>
          <p:nvPr/>
        </p:nvSpPr>
        <p:spPr>
          <a:xfrm>
            <a:off x="7751218" y="1384539"/>
            <a:ext cx="160731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work surface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inzel Bold(RUS BY LYAJKA)" panose="00000800000000000000" pitchFamily="2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84108AC-A42B-4D24-B6DC-213F26A93B3E}"/>
              </a:ext>
            </a:extLst>
          </p:cNvPr>
          <p:cNvSpPr/>
          <p:nvPr/>
        </p:nvSpPr>
        <p:spPr>
          <a:xfrm>
            <a:off x="8467560" y="4225330"/>
            <a:ext cx="1607313" cy="3165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429B71-D18E-4C03-8C17-F2E334096D21}"/>
              </a:ext>
            </a:extLst>
          </p:cNvPr>
          <p:cNvSpPr txBox="1"/>
          <p:nvPr/>
        </p:nvSpPr>
        <p:spPr>
          <a:xfrm>
            <a:off x="8618438" y="4366076"/>
            <a:ext cx="113538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stands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inzel Bold(RUS BY LYAJKA)" panose="00000800000000000000" pitchFamily="2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1382D92-0D5B-4A02-8DE1-4BC4C8C4B79D}"/>
              </a:ext>
            </a:extLst>
          </p:cNvPr>
          <p:cNvSpPr/>
          <p:nvPr/>
        </p:nvSpPr>
        <p:spPr>
          <a:xfrm>
            <a:off x="9635516" y="4525096"/>
            <a:ext cx="526671" cy="3165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3E75D82-CE60-4A62-B5E1-913B1574E841}"/>
              </a:ext>
            </a:extLst>
          </p:cNvPr>
          <p:cNvSpPr/>
          <p:nvPr/>
        </p:nvSpPr>
        <p:spPr>
          <a:xfrm>
            <a:off x="10144183" y="1134316"/>
            <a:ext cx="1481973" cy="64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A2325E0-E486-4425-A157-9DC3FDFA6CB1}"/>
              </a:ext>
            </a:extLst>
          </p:cNvPr>
          <p:cNvSpPr/>
          <p:nvPr/>
        </p:nvSpPr>
        <p:spPr>
          <a:xfrm>
            <a:off x="10154861" y="1418954"/>
            <a:ext cx="382978" cy="64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00DC41-AF2A-43D3-BABC-FF8F80537377}"/>
              </a:ext>
            </a:extLst>
          </p:cNvPr>
          <p:cNvSpPr txBox="1"/>
          <p:nvPr/>
        </p:nvSpPr>
        <p:spPr>
          <a:xfrm>
            <a:off x="10189189" y="1160423"/>
            <a:ext cx="1481973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— Information desk</a:t>
            </a: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— drawing panels are made of recycled plastic</a:t>
            </a: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— explication 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inzel Bold(RUS BY LYAJKA)" panose="00000800000000000000" pitchFamily="2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DDA3A66E-D397-41A1-B3F7-E9DBB61F363C}"/>
              </a:ext>
            </a:extLst>
          </p:cNvPr>
          <p:cNvSpPr/>
          <p:nvPr/>
        </p:nvSpPr>
        <p:spPr>
          <a:xfrm>
            <a:off x="10395441" y="3701449"/>
            <a:ext cx="1069468" cy="16096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746551-639C-49DF-99A7-52EB59F593B8}"/>
              </a:ext>
            </a:extLst>
          </p:cNvPr>
          <p:cNvSpPr txBox="1"/>
          <p:nvPr/>
        </p:nvSpPr>
        <p:spPr>
          <a:xfrm>
            <a:off x="10346350" y="4252397"/>
            <a:ext cx="1237493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— wood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—recycled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plastic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C5368D-E06F-4CFD-BB23-56A86F209C7D}"/>
              </a:ext>
            </a:extLst>
          </p:cNvPr>
          <p:cNvSpPr txBox="1"/>
          <p:nvPr/>
        </p:nvSpPr>
        <p:spPr>
          <a:xfrm>
            <a:off x="185738" y="187590"/>
            <a:ext cx="1092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Elephant" panose="02020904090505020303" pitchFamily="18" charset="0"/>
              </a:rPr>
              <a:t>01</a:t>
            </a:r>
            <a:endParaRPr lang="ru-RU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239C010-063B-4E98-B817-8F6EA6A2E38A}"/>
              </a:ext>
            </a:extLst>
          </p:cNvPr>
          <p:cNvSpPr/>
          <p:nvPr/>
        </p:nvSpPr>
        <p:spPr>
          <a:xfrm>
            <a:off x="7703594" y="2096956"/>
            <a:ext cx="2371279" cy="10986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6C2898-DA4F-4D62-B0C6-AFA246F02244}"/>
              </a:ext>
            </a:extLst>
          </p:cNvPr>
          <p:cNvSpPr txBox="1"/>
          <p:nvPr/>
        </p:nvSpPr>
        <p:spPr>
          <a:xfrm>
            <a:off x="7751219" y="3080558"/>
            <a:ext cx="110089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hole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inzel Bold(RUS BY LYAJKA)" panose="00000800000000000000" pitchFamily="2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8DA74FE-8E67-4CB7-85E3-89144684C1E2}"/>
              </a:ext>
            </a:extLst>
          </p:cNvPr>
          <p:cNvSpPr/>
          <p:nvPr/>
        </p:nvSpPr>
        <p:spPr>
          <a:xfrm>
            <a:off x="9253577" y="1003588"/>
            <a:ext cx="800748" cy="10986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64C37743-7E6C-4B33-8A19-E2954F269A96}"/>
              </a:ext>
            </a:extLst>
          </p:cNvPr>
          <p:cNvSpPr/>
          <p:nvPr/>
        </p:nvSpPr>
        <p:spPr>
          <a:xfrm>
            <a:off x="2489796" y="4519964"/>
            <a:ext cx="2650729" cy="10986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B645C35-0C8D-4452-A1F5-B4E8FBCB7BB0}"/>
              </a:ext>
            </a:extLst>
          </p:cNvPr>
          <p:cNvSpPr/>
          <p:nvPr/>
        </p:nvSpPr>
        <p:spPr>
          <a:xfrm>
            <a:off x="3600454" y="3955106"/>
            <a:ext cx="1282830" cy="5274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8F710B3C-5FF8-4D00-B9FD-44A78C42A44E}"/>
              </a:ext>
            </a:extLst>
          </p:cNvPr>
          <p:cNvSpPr/>
          <p:nvPr/>
        </p:nvSpPr>
        <p:spPr>
          <a:xfrm>
            <a:off x="3594500" y="2910809"/>
            <a:ext cx="1282830" cy="5274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778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A244777-60DB-4FDE-AB01-73C2E04BF923}"/>
              </a:ext>
            </a:extLst>
          </p:cNvPr>
          <p:cNvCxnSpPr>
            <a:cxnSpLocks/>
          </p:cNvCxnSpPr>
          <p:nvPr/>
        </p:nvCxnSpPr>
        <p:spPr>
          <a:xfrm>
            <a:off x="5463" y="942294"/>
            <a:ext cx="3569587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FCAB57-F2C4-4CF7-BC45-FFD384092B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474761"/>
            <a:ext cx="5600700" cy="48716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3DC2B8-C82D-473A-8540-E8E65D908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2"/>
          <a:stretch/>
        </p:blipFill>
        <p:spPr>
          <a:xfrm>
            <a:off x="6644188" y="1221250"/>
            <a:ext cx="4762500" cy="51251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F2CB37-7722-4897-AEBF-784320518DB0}"/>
              </a:ext>
            </a:extLst>
          </p:cNvPr>
          <p:cNvSpPr txBox="1"/>
          <p:nvPr/>
        </p:nvSpPr>
        <p:spPr>
          <a:xfrm>
            <a:off x="1917700" y="1070756"/>
            <a:ext cx="27559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plan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inzel Bold(RUS BY LYAJKA)" panose="000008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48CDC0-9250-4D70-B177-213415A6EF8F}"/>
              </a:ext>
            </a:extLst>
          </p:cNvPr>
          <p:cNvSpPr txBox="1"/>
          <p:nvPr/>
        </p:nvSpPr>
        <p:spPr>
          <a:xfrm>
            <a:off x="7647488" y="1070756"/>
            <a:ext cx="27559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facades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inzel Bold(RUS BY LYAJKA)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57BED-99C8-44A4-BCB0-587368B352A1}"/>
              </a:ext>
            </a:extLst>
          </p:cNvPr>
          <p:cNvSpPr txBox="1"/>
          <p:nvPr/>
        </p:nvSpPr>
        <p:spPr>
          <a:xfrm>
            <a:off x="185738" y="192147"/>
            <a:ext cx="1092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Elephant" panose="02020904090505020303" pitchFamily="18" charset="0"/>
              </a:rPr>
              <a:t>02</a:t>
            </a:r>
            <a:endParaRPr lang="ru-RU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E59425-FB05-4A57-BDB6-C6540E1C6811}"/>
              </a:ext>
            </a:extLst>
          </p:cNvPr>
          <p:cNvSpPr txBox="1"/>
          <p:nvPr/>
        </p:nvSpPr>
        <p:spPr>
          <a:xfrm>
            <a:off x="1277937" y="217072"/>
            <a:ext cx="22971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627063" algn="l"/>
              </a:tabLs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Elephant" panose="02020904090505020303" pitchFamily="18" charset="0"/>
              </a:rPr>
              <a:t>PLANS AND MEASURES</a:t>
            </a:r>
          </a:p>
        </p:txBody>
      </p:sp>
    </p:spTree>
    <p:extLst>
      <p:ext uri="{BB962C8B-B14F-4D97-AF65-F5344CB8AC3E}">
        <p14:creationId xmlns:p14="http://schemas.microsoft.com/office/powerpoint/2010/main" val="3193108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" t="46674" r="1786" b="14265"/>
          <a:stretch/>
        </p:blipFill>
        <p:spPr>
          <a:xfrm>
            <a:off x="0" y="1696946"/>
            <a:ext cx="12252960" cy="3596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59425-FB05-4A57-BDB6-C6540E1C6811}"/>
              </a:ext>
            </a:extLst>
          </p:cNvPr>
          <p:cNvSpPr txBox="1"/>
          <p:nvPr/>
        </p:nvSpPr>
        <p:spPr>
          <a:xfrm>
            <a:off x="1271588" y="522882"/>
            <a:ext cx="22971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Elephant" panose="02020904090505020303" pitchFamily="18" charset="0"/>
              </a:rPr>
              <a:t>LOGO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A244777-60DB-4FDE-AB01-73C2E04BF923}"/>
              </a:ext>
            </a:extLst>
          </p:cNvPr>
          <p:cNvCxnSpPr>
            <a:cxnSpLocks/>
          </p:cNvCxnSpPr>
          <p:nvPr/>
        </p:nvCxnSpPr>
        <p:spPr>
          <a:xfrm>
            <a:off x="5463" y="942294"/>
            <a:ext cx="3569587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8D4122D-C956-4E36-AE3D-E83B8EC0106F}"/>
              </a:ext>
            </a:extLst>
          </p:cNvPr>
          <p:cNvSpPr txBox="1"/>
          <p:nvPr/>
        </p:nvSpPr>
        <p:spPr>
          <a:xfrm>
            <a:off x="185738" y="187643"/>
            <a:ext cx="1092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Elephant" panose="02020904090505020303" pitchFamily="18" charset="0"/>
              </a:rPr>
              <a:t>03</a:t>
            </a:r>
            <a:endParaRPr lang="ru-RU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F1572-A40E-42BE-A6AE-1329C3324FD6}"/>
              </a:ext>
            </a:extLst>
          </p:cNvPr>
          <p:cNvSpPr txBox="1"/>
          <p:nvPr/>
        </p:nvSpPr>
        <p:spPr>
          <a:xfrm>
            <a:off x="7117081" y="2047585"/>
            <a:ext cx="43484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inzel Bold(RUS BY LYAJKA)" panose="00000800000000000000" pitchFamily="2" charset="0"/>
              </a:rPr>
              <a:t>We </a:t>
            </a:r>
            <a:r>
              <a:rPr lang="en-US" b="1" dirty="0">
                <a:solidFill>
                  <a:schemeClr val="bg1"/>
                </a:solidFill>
                <a:latin typeface="Cinzel Bold(RUS BY LYAJKA)" panose="00000800000000000000" pitchFamily="2" charset="0"/>
              </a:rPr>
              <a:t>also offer stickers for bar chairs and tables. This will help to improve the social lives of people who are lonely and those who have difficulties in communicating. A person just has to sit down for a place like this - that means he’s open to communication.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 smtClean="0">
              <a:solidFill>
                <a:schemeClr val="bg1"/>
              </a:solidFill>
              <a:latin typeface="Cinzel Bold(RUS BY LYAJKA)" panose="00000800000000000000" pitchFamily="2" charset="0"/>
            </a:endParaRPr>
          </a:p>
          <a:p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inzel Bold(RUS BY LYAJKA)" panose="000008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498826"/>
            <a:ext cx="5323840" cy="39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5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галерея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D0F38542-69E5-4AE7-8F19-7BBE7072FB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trans="1000" grainSize="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41"/>
          <a:stretch/>
        </p:blipFill>
        <p:spPr>
          <a:xfrm>
            <a:off x="294492" y="425251"/>
            <a:ext cx="7884354" cy="6237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E59425-FB05-4A57-BDB6-C6540E1C6811}"/>
              </a:ext>
            </a:extLst>
          </p:cNvPr>
          <p:cNvSpPr txBox="1"/>
          <p:nvPr/>
        </p:nvSpPr>
        <p:spPr>
          <a:xfrm>
            <a:off x="1271588" y="522882"/>
            <a:ext cx="22971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Elephant" panose="02020904090505020303" pitchFamily="18" charset="0"/>
              </a:rPr>
              <a:t>OVERVIEW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A244777-60DB-4FDE-AB01-73C2E04BF923}"/>
              </a:ext>
            </a:extLst>
          </p:cNvPr>
          <p:cNvCxnSpPr>
            <a:cxnSpLocks/>
          </p:cNvCxnSpPr>
          <p:nvPr/>
        </p:nvCxnSpPr>
        <p:spPr>
          <a:xfrm>
            <a:off x="5463" y="942294"/>
            <a:ext cx="3569587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8D4122D-C956-4E36-AE3D-E83B8EC0106F}"/>
              </a:ext>
            </a:extLst>
          </p:cNvPr>
          <p:cNvSpPr txBox="1"/>
          <p:nvPr/>
        </p:nvSpPr>
        <p:spPr>
          <a:xfrm>
            <a:off x="185738" y="194787"/>
            <a:ext cx="1092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Elephant" panose="02020904090505020303" pitchFamily="18" charset="0"/>
              </a:rPr>
              <a:t>04</a:t>
            </a:r>
            <a:endParaRPr lang="ru-RU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F1572-A40E-42BE-A6AE-1329C3324FD6}"/>
              </a:ext>
            </a:extLst>
          </p:cNvPr>
          <p:cNvSpPr txBox="1"/>
          <p:nvPr/>
        </p:nvSpPr>
        <p:spPr>
          <a:xfrm>
            <a:off x="8353575" y="1882140"/>
            <a:ext cx="32364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This is how the walls will look. An unusual object will make people tear themselves away from mobile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phones.  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They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will leave their drawings, tags and accounts in social networks, find each other and communicate more.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inzel Bold(RUS BY LYAJKA)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2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E59425-FB05-4A57-BDB6-C6540E1C6811}"/>
              </a:ext>
            </a:extLst>
          </p:cNvPr>
          <p:cNvSpPr txBox="1"/>
          <p:nvPr/>
        </p:nvSpPr>
        <p:spPr>
          <a:xfrm>
            <a:off x="1277937" y="220848"/>
            <a:ext cx="40243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Elephant" panose="02020904090505020303" pitchFamily="18" charset="0"/>
              </a:rPr>
              <a:t>MATERIALS AND FABRICATION PROCESS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A244777-60DB-4FDE-AB01-73C2E04BF923}"/>
              </a:ext>
            </a:extLst>
          </p:cNvPr>
          <p:cNvCxnSpPr>
            <a:cxnSpLocks/>
          </p:cNvCxnSpPr>
          <p:nvPr/>
        </p:nvCxnSpPr>
        <p:spPr>
          <a:xfrm>
            <a:off x="5463" y="942294"/>
            <a:ext cx="480453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F0F2D7B-6231-457A-87A9-5DF2D954AD6E}"/>
              </a:ext>
            </a:extLst>
          </p:cNvPr>
          <p:cNvSpPr txBox="1"/>
          <p:nvPr/>
        </p:nvSpPr>
        <p:spPr>
          <a:xfrm>
            <a:off x="185738" y="186771"/>
            <a:ext cx="1092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Elephant" panose="02020904090505020303" pitchFamily="18" charset="0"/>
              </a:rPr>
              <a:t>05</a:t>
            </a:r>
            <a:endParaRPr lang="ru-RU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068C5B6-A5C7-407F-8E6E-E365B5AC4570}"/>
              </a:ext>
            </a:extLst>
          </p:cNvPr>
          <p:cNvSpPr/>
          <p:nvPr/>
        </p:nvSpPr>
        <p:spPr>
          <a:xfrm>
            <a:off x="2135347" y="2308706"/>
            <a:ext cx="2149148" cy="214914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140FC00-5D8B-49F8-B775-DBBCAE19305A}"/>
              </a:ext>
            </a:extLst>
          </p:cNvPr>
          <p:cNvSpPr/>
          <p:nvPr/>
        </p:nvSpPr>
        <p:spPr>
          <a:xfrm>
            <a:off x="4978559" y="2308706"/>
            <a:ext cx="2149148" cy="214914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9FA981D-EC37-40B1-B238-B54E655074B4}"/>
              </a:ext>
            </a:extLst>
          </p:cNvPr>
          <p:cNvSpPr/>
          <p:nvPr/>
        </p:nvSpPr>
        <p:spPr>
          <a:xfrm>
            <a:off x="7821771" y="2308706"/>
            <a:ext cx="2149148" cy="214914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EE2C35-C0E0-47CD-996C-61CD7B533452}"/>
              </a:ext>
            </a:extLst>
          </p:cNvPr>
          <p:cNvSpPr txBox="1"/>
          <p:nvPr/>
        </p:nvSpPr>
        <p:spPr>
          <a:xfrm>
            <a:off x="2151549" y="4457854"/>
            <a:ext cx="213294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wood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19035B-7936-436D-8389-EF71D0B05223}"/>
              </a:ext>
            </a:extLst>
          </p:cNvPr>
          <p:cNvSpPr txBox="1"/>
          <p:nvPr/>
        </p:nvSpPr>
        <p:spPr>
          <a:xfrm>
            <a:off x="4994761" y="4457854"/>
            <a:ext cx="213294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concrete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inzel Bold(RUS BY LYAJKA)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F6C163-0952-4142-AF69-26DEFB1E4701}"/>
              </a:ext>
            </a:extLst>
          </p:cNvPr>
          <p:cNvSpPr txBox="1"/>
          <p:nvPr/>
        </p:nvSpPr>
        <p:spPr>
          <a:xfrm>
            <a:off x="7837973" y="4457854"/>
            <a:ext cx="2132946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nzel Bold(RUS BY LYAJKA)" panose="00000800000000000000" pitchFamily="2" charset="0"/>
              </a:rPr>
              <a:t>recycled plastic</a:t>
            </a:r>
          </a:p>
        </p:txBody>
      </p:sp>
    </p:spTree>
    <p:extLst>
      <p:ext uri="{BB962C8B-B14F-4D97-AF65-F5344CB8AC3E}">
        <p14:creationId xmlns:p14="http://schemas.microsoft.com/office/powerpoint/2010/main" val="27316740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167</Words>
  <Application>Microsoft Office PowerPoint</Application>
  <PresentationFormat>Широкоэкранный</PresentationFormat>
  <Paragraphs>36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CaslonC 540 BT</vt:lpstr>
      <vt:lpstr>Cinzel Bold(RUS BY LYAJKA)</vt:lpstr>
      <vt:lpstr>Elephant</vt:lpstr>
      <vt:lpstr>Тема Office</vt:lpstr>
      <vt:lpstr>Final Concept Wall of Creativity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Wall of Creativity</dc:title>
  <dc:creator>Назаралиева Иннара Абдуселимовна</dc:creator>
  <cp:lastModifiedBy>Настя</cp:lastModifiedBy>
  <cp:revision>21</cp:revision>
  <dcterms:created xsi:type="dcterms:W3CDTF">2021-11-23T17:46:49Z</dcterms:created>
  <dcterms:modified xsi:type="dcterms:W3CDTF">2021-11-25T09:57:37Z</dcterms:modified>
</cp:coreProperties>
</file>