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61" r:id="rId3"/>
    <p:sldId id="262" r:id="rId4"/>
    <p:sldId id="263" r:id="rId5"/>
    <p:sldId id="264" r:id="rId6"/>
    <p:sldId id="266" r:id="rId7"/>
    <p:sldId id="267" r:id="rId8"/>
    <p:sldId id="265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579"/>
    <p:restoredTop sz="95755"/>
  </p:normalViewPr>
  <p:slideViewPr>
    <p:cSldViewPr snapToGrid="0" snapToObjects="1">
      <p:cViewPr varScale="1">
        <p:scale>
          <a:sx n="69" d="100"/>
          <a:sy n="69" d="100"/>
        </p:scale>
        <p:origin x="200" y="9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32E6BA92-B255-F44C-BFD3-A8E690C19751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2D289DDA-0837-7B47-84E2-3276128A73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36963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6BA92-B255-F44C-BFD3-A8E690C19751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89DDA-0837-7B47-84E2-3276128A73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8909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6BA92-B255-F44C-BFD3-A8E690C19751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89DDA-0837-7B47-84E2-3276128A73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3778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6BA92-B255-F44C-BFD3-A8E690C19751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89DDA-0837-7B47-84E2-3276128A73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7321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32E6BA92-B255-F44C-BFD3-A8E690C19751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2D289DDA-0837-7B47-84E2-3276128A73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67474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6BA92-B255-F44C-BFD3-A8E690C19751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89DDA-0837-7B47-84E2-3276128A73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6522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6BA92-B255-F44C-BFD3-A8E690C19751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89DDA-0837-7B47-84E2-3276128A73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9000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6BA92-B255-F44C-BFD3-A8E690C19751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89DDA-0837-7B47-84E2-3276128A73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68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6BA92-B255-F44C-BFD3-A8E690C19751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89DDA-0837-7B47-84E2-3276128A73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4095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6BA92-B255-F44C-BFD3-A8E690C19751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D289DDA-0837-7B47-84E2-3276128A7360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62301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32E6BA92-B255-F44C-BFD3-A8E690C19751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D289DDA-0837-7B47-84E2-3276128A736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17905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2E6BA92-B255-F44C-BFD3-A8E690C19751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2D289DDA-0837-7B47-84E2-3276128A73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4107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gif"/><Relationship Id="rId4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Изображение выглядит как деревянный, дверь, дерево, питание&#10;&#10;Автоматически созданное описание">
            <a:extLst>
              <a:ext uri="{FF2B5EF4-FFF2-40B4-BE49-F238E27FC236}">
                <a16:creationId xmlns:a16="http://schemas.microsoft.com/office/drawing/2014/main" id="{B01FCD72-3077-2044-96D5-F96BBDDF491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</a:blip>
          <a:srcRect t="12497" b="12503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B4D99D4-34B1-6843-81BF-1E7B8D3DB5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9264" y="5154168"/>
            <a:ext cx="6973204" cy="1261872"/>
          </a:xfrm>
        </p:spPr>
        <p:txBody>
          <a:bodyPr anchor="ctr">
            <a:normAutofit/>
          </a:bodyPr>
          <a:lstStyle/>
          <a:p>
            <a:pPr algn="l"/>
            <a:r>
              <a:rPr lang="en-US" sz="4800">
                <a:solidFill>
                  <a:schemeClr val="tx1">
                    <a:lumMod val="85000"/>
                    <a:lumOff val="15000"/>
                  </a:schemeClr>
                </a:solidFill>
              </a:rPr>
              <a:t>Recipe Book</a:t>
            </a:r>
            <a:endParaRPr lang="ru-RU" sz="480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7CDACA5-6212-3643-86C7-2AC2070F21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58200" y="5154168"/>
            <a:ext cx="2892986" cy="1261872"/>
          </a:xfrm>
        </p:spPr>
        <p:txBody>
          <a:bodyPr anchor="ctr">
            <a:normAutofit/>
          </a:bodyPr>
          <a:lstStyle/>
          <a:p>
            <a:pPr algn="l"/>
            <a:r>
              <a:rPr lang="en-US" sz="2000" dirty="0">
                <a:solidFill>
                  <a:schemeClr val="tx2"/>
                </a:solidFill>
              </a:rPr>
              <a:t>Traditional Italian recipes </a:t>
            </a:r>
            <a:endParaRPr lang="ru-RU" sz="2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334316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C836BBF-3E61-1649-AB17-4BAAA3EB70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" dirty="0"/>
              <a:t>1. recipe </a:t>
            </a:r>
            <a:r>
              <a:rPr lang="en" b="1" dirty="0"/>
              <a:t>book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3EF1C85-5598-CE48-B063-77B84F1C9B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873052" cy="4351338"/>
          </a:xfrm>
        </p:spPr>
        <p:txBody>
          <a:bodyPr>
            <a:normAutofit/>
          </a:bodyPr>
          <a:lstStyle/>
          <a:p>
            <a:r>
              <a:rPr lang="en-US" dirty="0"/>
              <a:t>A book with traditional recipes </a:t>
            </a:r>
          </a:p>
          <a:p>
            <a:r>
              <a:rPr lang="en-US" dirty="0">
                <a:solidFill>
                  <a:srgbClr val="7030A0"/>
                </a:solidFill>
                <a:latin typeface="Matura MT Script Capitals" panose="03020802060602070202" pitchFamily="66" charset="0"/>
              </a:rPr>
              <a:t>Beautiful</a:t>
            </a:r>
            <a:r>
              <a:rPr lang="en-US" dirty="0"/>
              <a:t> cover </a:t>
            </a:r>
          </a:p>
          <a:p>
            <a:r>
              <a:rPr lang="ru-RU" dirty="0"/>
              <a:t>«</a:t>
            </a:r>
            <a:r>
              <a:rPr lang="en" dirty="0"/>
              <a:t>rub the page</a:t>
            </a:r>
            <a:r>
              <a:rPr lang="ru-RU" dirty="0"/>
              <a:t>» </a:t>
            </a:r>
            <a:r>
              <a:rPr lang="en-US" dirty="0"/>
              <a:t>feature- it let’s you feel the smell on the paper if you rub a sticker </a:t>
            </a:r>
          </a:p>
          <a:p>
            <a:r>
              <a:rPr lang="en-US" dirty="0"/>
              <a:t>QR-code for the web-site with the digital version of the recipe and videos of how to cook it</a:t>
            </a:r>
            <a:r>
              <a:rPr lang="ru-RU" dirty="0"/>
              <a:t>- </a:t>
            </a:r>
            <a:r>
              <a:rPr lang="en-US" dirty="0"/>
              <a:t>on the bottom of the page</a:t>
            </a:r>
          </a:p>
          <a:p>
            <a:r>
              <a:rPr lang="en-US" dirty="0"/>
              <a:t>Additional space for making notes and putting down own recipes</a:t>
            </a:r>
            <a:endParaRPr lang="ru-RU" dirty="0"/>
          </a:p>
        </p:txBody>
      </p:sp>
      <p:pic>
        <p:nvPicPr>
          <p:cNvPr id="5" name="Рисунок 4" descr="Изображение выглядит как текст&#10;&#10;Автоматически созданное описание">
            <a:extLst>
              <a:ext uri="{FF2B5EF4-FFF2-40B4-BE49-F238E27FC236}">
                <a16:creationId xmlns:a16="http://schemas.microsoft.com/office/drawing/2014/main" id="{CE1C73B0-06BE-6F4E-ACD8-A61C1ECBCEE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2245" b="81289" l="13125" r="72917">
                        <a14:foregroundMark x1="27500" y1="26819" x2="27500" y2="26819"/>
                        <a14:foregroundMark x1="31458" y1="25988" x2="31458" y2="25988"/>
                        <a14:foregroundMark x1="38125" y1="51559" x2="38125" y2="51559"/>
                        <a14:foregroundMark x1="48750" y1="51351" x2="48750" y2="51351"/>
                        <a14:foregroundMark x1="34375" y1="38877" x2="34375" y2="38877"/>
                        <a14:foregroundMark x1="43750" y1="81289" x2="43750" y2="81289"/>
                        <a14:foregroundMark x1="13125" y1="55094" x2="13125" y2="55094"/>
                        <a14:foregroundMark x1="55000" y1="25780" x2="55000" y2="25780"/>
                        <a14:foregroundMark x1="46042" y1="22453" x2="46042" y2="22453"/>
                        <a14:foregroundMark x1="72917" y1="54470" x2="72917" y2="54470"/>
                      </a14:backgroundRemoval>
                    </a14:imgEffect>
                  </a14:imgLayer>
                </a14:imgProps>
              </a:ext>
            </a:extLst>
          </a:blip>
          <a:srcRect l="10533" t="19619" r="22185" b="15138"/>
          <a:stretch/>
        </p:blipFill>
        <p:spPr>
          <a:xfrm>
            <a:off x="5963965" y="696388"/>
            <a:ext cx="2050743" cy="1988599"/>
          </a:xfrm>
          <a:prstGeom prst="rect">
            <a:avLst/>
          </a:prstGeom>
        </p:spPr>
      </p:pic>
      <p:pic>
        <p:nvPicPr>
          <p:cNvPr id="7" name="Рисунок 6" descr="Изображение выглядит как текст, человек, мужчина&#10;&#10;Автоматически созданное описание">
            <a:extLst>
              <a:ext uri="{FF2B5EF4-FFF2-40B4-BE49-F238E27FC236}">
                <a16:creationId xmlns:a16="http://schemas.microsoft.com/office/drawing/2014/main" id="{734D35F1-EA65-C640-BAF7-548182F67D8F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9246" r="11694" b="22727"/>
          <a:stretch/>
        </p:blipFill>
        <p:spPr>
          <a:xfrm>
            <a:off x="8267421" y="423351"/>
            <a:ext cx="3765178" cy="2590800"/>
          </a:xfrm>
          <a:prstGeom prst="rect">
            <a:avLst/>
          </a:prstGeom>
        </p:spPr>
      </p:pic>
      <p:cxnSp>
        <p:nvCxnSpPr>
          <p:cNvPr id="9" name="Скругленная соединительная линия 8">
            <a:extLst>
              <a:ext uri="{FF2B5EF4-FFF2-40B4-BE49-F238E27FC236}">
                <a16:creationId xmlns:a16="http://schemas.microsoft.com/office/drawing/2014/main" id="{261F40A6-C1BF-6E4C-A400-3D28E77CEB92}"/>
              </a:ext>
            </a:extLst>
          </p:cNvPr>
          <p:cNvCxnSpPr>
            <a:cxnSpLocks/>
            <a:stCxn id="5" idx="2"/>
            <a:endCxn id="7" idx="2"/>
          </p:cNvCxnSpPr>
          <p:nvPr/>
        </p:nvCxnSpPr>
        <p:spPr>
          <a:xfrm rot="16200000" flipH="1">
            <a:off x="8405091" y="1269232"/>
            <a:ext cx="329164" cy="3160673"/>
          </a:xfrm>
          <a:prstGeom prst="curvedConnector3">
            <a:avLst>
              <a:gd name="adj1" fmla="val 247067"/>
            </a:avLst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6922A921-A4F1-D84B-8F25-B3833590424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67421" y="3930196"/>
            <a:ext cx="2295712" cy="229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6289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3654609-3118-F04F-AAE1-E8B04552EC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  <a:latin typeface="Matura MT Script Capitals" panose="03020802060602070202" pitchFamily="66" charset="0"/>
              </a:rPr>
              <a:t>Beautiful</a:t>
            </a:r>
            <a:r>
              <a:rPr lang="en-US" dirty="0"/>
              <a:t> cover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35CB5D1-9C4A-F149-B7F0-533D7C7B8D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9574763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In creating a hardcover, the following materials are usually used:</a:t>
            </a:r>
          </a:p>
          <a:p>
            <a:r>
              <a:rPr lang="en-US" sz="2400" dirty="0"/>
              <a:t>Cardboard</a:t>
            </a:r>
          </a:p>
          <a:p>
            <a:r>
              <a:rPr lang="en-US" sz="2400" dirty="0"/>
              <a:t>Vinyl</a:t>
            </a:r>
          </a:p>
          <a:p>
            <a:r>
              <a:rPr lang="en-US" sz="2400" dirty="0"/>
              <a:t>leather (artificial or natural)</a:t>
            </a:r>
          </a:p>
          <a:p>
            <a:r>
              <a:rPr lang="en-US" sz="2400" dirty="0"/>
              <a:t>Polymers</a:t>
            </a:r>
          </a:p>
          <a:p>
            <a:r>
              <a:rPr lang="en-US" sz="2400" dirty="0"/>
              <a:t>Fabric</a:t>
            </a:r>
          </a:p>
          <a:p>
            <a:r>
              <a:rPr lang="en-US" sz="2400" dirty="0"/>
              <a:t>laminated paper cover (when using an all-planned binding).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4515646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A4D39198-414B-1F4E-A74F-7ABF509CE4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  <a:latin typeface="Matura MT Script Capitals" panose="03020802060602070202" pitchFamily="66" charset="0"/>
              </a:rPr>
              <a:t>Beautiful</a:t>
            </a:r>
            <a:r>
              <a:rPr lang="en-US" dirty="0"/>
              <a:t> cover</a:t>
            </a:r>
            <a:endParaRPr lang="ru-RU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EF2174C-7CF1-DE45-AC8D-DB8A2AC6FD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3404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ru-RU" sz="2400" dirty="0"/>
              <a:t>As </a:t>
            </a:r>
            <a:r>
              <a:rPr lang="ru-RU" sz="2400" dirty="0" err="1"/>
              <a:t>for</a:t>
            </a:r>
            <a:r>
              <a:rPr lang="ru-RU" sz="2400" dirty="0"/>
              <a:t> </a:t>
            </a:r>
            <a:r>
              <a:rPr lang="ru-RU" sz="2400" dirty="0" err="1"/>
              <a:t>the</a:t>
            </a:r>
            <a:r>
              <a:rPr lang="ru-RU" sz="2400" dirty="0"/>
              <a:t> </a:t>
            </a:r>
            <a:r>
              <a:rPr lang="ru-RU" sz="2400" dirty="0" err="1"/>
              <a:t>glue</a:t>
            </a:r>
            <a:r>
              <a:rPr lang="ru-RU" sz="2400" dirty="0"/>
              <a:t>, </a:t>
            </a:r>
            <a:r>
              <a:rPr lang="ru-RU" sz="2400" dirty="0" err="1"/>
              <a:t>it</a:t>
            </a:r>
            <a:r>
              <a:rPr lang="ru-RU" sz="2400" dirty="0"/>
              <a:t> </a:t>
            </a:r>
            <a:r>
              <a:rPr lang="ru-RU" sz="2400" dirty="0" err="1"/>
              <a:t>is</a:t>
            </a:r>
            <a:r>
              <a:rPr lang="ru-RU" sz="2400" dirty="0"/>
              <a:t> </a:t>
            </a:r>
            <a:r>
              <a:rPr lang="ru-RU" sz="2400" dirty="0" err="1"/>
              <a:t>used</a:t>
            </a:r>
            <a:r>
              <a:rPr lang="ru-RU" sz="2400" dirty="0"/>
              <a:t> </a:t>
            </a:r>
            <a:r>
              <a:rPr lang="ru-RU" sz="2400" dirty="0" err="1"/>
              <a:t>for</a:t>
            </a:r>
            <a:r>
              <a:rPr lang="ru-RU" sz="2400" dirty="0"/>
              <a:t> </a:t>
            </a:r>
            <a:r>
              <a:rPr lang="ru-RU" sz="2400" dirty="0" err="1"/>
              <a:t>processing</a:t>
            </a:r>
            <a:r>
              <a:rPr lang="ru-RU" sz="2400" dirty="0"/>
              <a:t> </a:t>
            </a:r>
            <a:r>
              <a:rPr lang="ru-RU" sz="2400" dirty="0" err="1"/>
              <a:t>blocks</a:t>
            </a:r>
            <a:r>
              <a:rPr lang="ru-RU" sz="2400" dirty="0"/>
              <a:t>, </a:t>
            </a:r>
            <a:r>
              <a:rPr lang="ru-RU" sz="2400" dirty="0" err="1"/>
              <a:t>in</a:t>
            </a:r>
            <a:r>
              <a:rPr lang="ru-RU" sz="2400" dirty="0"/>
              <a:t> </a:t>
            </a:r>
            <a:r>
              <a:rPr lang="ru-RU" sz="2400" dirty="0" err="1"/>
              <a:t>particular</a:t>
            </a:r>
            <a:r>
              <a:rPr lang="ru-RU" sz="2400" dirty="0"/>
              <a:t>, </a:t>
            </a:r>
            <a:r>
              <a:rPr lang="ru-RU" sz="2400" dirty="0" err="1"/>
              <a:t>with</a:t>
            </a:r>
            <a:r>
              <a:rPr lang="ru-RU" sz="2400" dirty="0"/>
              <a:t> </a:t>
            </a:r>
            <a:r>
              <a:rPr lang="ru-RU" sz="2400" dirty="0" err="1"/>
              <a:t>its</a:t>
            </a:r>
            <a:r>
              <a:rPr lang="ru-RU" sz="2400" dirty="0"/>
              <a:t> </a:t>
            </a:r>
            <a:r>
              <a:rPr lang="ru-RU" sz="2400" dirty="0" err="1"/>
              <a:t>help</a:t>
            </a:r>
            <a:r>
              <a:rPr lang="ru-RU" sz="2400" dirty="0"/>
              <a:t>, </a:t>
            </a:r>
            <a:r>
              <a:rPr lang="ru-RU" sz="2400" dirty="0" err="1"/>
              <a:t>the</a:t>
            </a:r>
            <a:r>
              <a:rPr lang="ru-RU" sz="2400" dirty="0"/>
              <a:t> </a:t>
            </a:r>
            <a:r>
              <a:rPr lang="ru-RU" sz="2400" dirty="0" err="1"/>
              <a:t>spine</a:t>
            </a:r>
            <a:r>
              <a:rPr lang="ru-RU" sz="2400" dirty="0"/>
              <a:t> </a:t>
            </a:r>
            <a:r>
              <a:rPr lang="ru-RU" sz="2400" dirty="0" err="1"/>
              <a:t>is</a:t>
            </a:r>
            <a:r>
              <a:rPr lang="ru-RU" sz="2400" dirty="0"/>
              <a:t> </a:t>
            </a:r>
            <a:r>
              <a:rPr lang="ru-RU" sz="2400" dirty="0" err="1"/>
              <a:t>glued</a:t>
            </a:r>
            <a:r>
              <a:rPr lang="ru-RU" sz="2400" dirty="0"/>
              <a:t>, </a:t>
            </a:r>
            <a:r>
              <a:rPr lang="ru-RU" sz="2400" dirty="0" err="1"/>
              <a:t>as</a:t>
            </a:r>
            <a:r>
              <a:rPr lang="ru-RU" sz="2400" dirty="0"/>
              <a:t> </a:t>
            </a:r>
            <a:r>
              <a:rPr lang="ru-RU" sz="2400" dirty="0" err="1"/>
              <a:t>well</a:t>
            </a:r>
            <a:r>
              <a:rPr lang="ru-RU" sz="2400" dirty="0"/>
              <a:t> </a:t>
            </a:r>
            <a:r>
              <a:rPr lang="ru-RU" sz="2400" dirty="0" err="1"/>
              <a:t>as</a:t>
            </a:r>
            <a:r>
              <a:rPr lang="ru-RU" sz="2400" dirty="0"/>
              <a:t> </a:t>
            </a:r>
            <a:r>
              <a:rPr lang="ru-RU" sz="2400" dirty="0" err="1"/>
              <a:t>the</a:t>
            </a:r>
            <a:r>
              <a:rPr lang="ru-RU" sz="2400" dirty="0"/>
              <a:t> </a:t>
            </a:r>
            <a:r>
              <a:rPr lang="ru-RU" sz="2400" dirty="0" err="1"/>
              <a:t>captal</a:t>
            </a:r>
            <a:r>
              <a:rPr lang="ru-RU" sz="2400" dirty="0"/>
              <a:t>, </a:t>
            </a:r>
            <a:r>
              <a:rPr lang="ru-RU" sz="2400" dirty="0" err="1"/>
              <a:t>paper</a:t>
            </a:r>
            <a:r>
              <a:rPr lang="ru-RU" sz="2400" dirty="0"/>
              <a:t> </a:t>
            </a:r>
            <a:r>
              <a:rPr lang="ru-RU" sz="2400" dirty="0" err="1"/>
              <a:t>and</a:t>
            </a:r>
            <a:r>
              <a:rPr lang="ru-RU" sz="2400" dirty="0"/>
              <a:t> </a:t>
            </a:r>
            <a:r>
              <a:rPr lang="ru-RU" sz="2400" dirty="0" err="1"/>
              <a:t>other</a:t>
            </a:r>
            <a:r>
              <a:rPr lang="ru-RU" sz="2400" dirty="0"/>
              <a:t> </a:t>
            </a:r>
            <a:r>
              <a:rPr lang="ru-RU" sz="2400" dirty="0" err="1"/>
              <a:t>elements</a:t>
            </a:r>
            <a:r>
              <a:rPr lang="ru-RU" sz="2400" dirty="0"/>
              <a:t> </a:t>
            </a:r>
            <a:r>
              <a:rPr lang="ru-RU" sz="2400" dirty="0" err="1"/>
              <a:t>are</a:t>
            </a:r>
            <a:r>
              <a:rPr lang="ru-RU" sz="2400" dirty="0"/>
              <a:t> </a:t>
            </a:r>
            <a:r>
              <a:rPr lang="ru-RU" sz="2400" dirty="0" err="1"/>
              <a:t>glued</a:t>
            </a:r>
            <a:r>
              <a:rPr lang="ru-RU" sz="2400" dirty="0"/>
              <a:t> </a:t>
            </a:r>
            <a:r>
              <a:rPr lang="ru-RU" sz="2400" dirty="0" err="1"/>
              <a:t>to</a:t>
            </a:r>
            <a:r>
              <a:rPr lang="ru-RU" sz="2400" dirty="0"/>
              <a:t> </a:t>
            </a:r>
            <a:r>
              <a:rPr lang="ru-RU" sz="2400" dirty="0" err="1"/>
              <a:t>it</a:t>
            </a:r>
            <a:r>
              <a:rPr lang="ru-RU" sz="2400" dirty="0"/>
              <a:t>. </a:t>
            </a:r>
            <a:r>
              <a:rPr lang="ru-RU" sz="2400" dirty="0" err="1"/>
              <a:t>It</a:t>
            </a:r>
            <a:r>
              <a:rPr lang="ru-RU" sz="2400" dirty="0"/>
              <a:t> </a:t>
            </a:r>
            <a:r>
              <a:rPr lang="ru-RU" sz="2400" dirty="0" err="1"/>
              <a:t>is</a:t>
            </a:r>
            <a:r>
              <a:rPr lang="ru-RU" sz="2400" dirty="0"/>
              <a:t> </a:t>
            </a:r>
            <a:r>
              <a:rPr lang="ru-RU" sz="2400" dirty="0" err="1"/>
              <a:t>often</a:t>
            </a:r>
            <a:r>
              <a:rPr lang="ru-RU" sz="2400" dirty="0"/>
              <a:t> </a:t>
            </a:r>
            <a:r>
              <a:rPr lang="ru-RU" sz="2400" dirty="0" err="1"/>
              <a:t>used</a:t>
            </a:r>
            <a:r>
              <a:rPr lang="ru-RU" sz="2400" dirty="0"/>
              <a:t> </a:t>
            </a:r>
            <a:r>
              <a:rPr lang="ru-RU" sz="2400" dirty="0" err="1"/>
              <a:t>to</a:t>
            </a:r>
            <a:r>
              <a:rPr lang="ru-RU" sz="2400" dirty="0"/>
              <a:t> </a:t>
            </a:r>
            <a:r>
              <a:rPr lang="ru-RU" sz="2400" dirty="0" err="1"/>
              <a:t>obtain</a:t>
            </a:r>
            <a:r>
              <a:rPr lang="ru-RU" sz="2400" dirty="0"/>
              <a:t> </a:t>
            </a:r>
            <a:r>
              <a:rPr lang="ru-RU" sz="2400" dirty="0" err="1"/>
              <a:t>complex</a:t>
            </a:r>
            <a:r>
              <a:rPr lang="ru-RU" sz="2400" dirty="0"/>
              <a:t> </a:t>
            </a:r>
            <a:r>
              <a:rPr lang="ru-RU" sz="2400" dirty="0" err="1"/>
              <a:t>bindings</a:t>
            </a:r>
            <a:r>
              <a:rPr lang="ru-RU" sz="2400" dirty="0"/>
              <a:t> </a:t>
            </a:r>
            <a:r>
              <a:rPr lang="ru-RU" sz="2400" dirty="0" err="1"/>
              <a:t>with</a:t>
            </a:r>
            <a:r>
              <a:rPr lang="ru-RU" sz="2400" dirty="0"/>
              <a:t> </a:t>
            </a:r>
            <a:r>
              <a:rPr lang="ru-RU" sz="2400" dirty="0" err="1"/>
              <a:t>block</a:t>
            </a:r>
            <a:r>
              <a:rPr lang="ru-RU" sz="2400" dirty="0"/>
              <a:t> </a:t>
            </a:r>
            <a:r>
              <a:rPr lang="ru-RU" sz="2400" dirty="0" err="1"/>
              <a:t>inserts</a:t>
            </a:r>
            <a:r>
              <a:rPr lang="ru-RU" sz="2400" dirty="0"/>
              <a:t>.</a:t>
            </a:r>
            <a:endParaRPr lang="en-US" sz="2400" dirty="0"/>
          </a:p>
          <a:p>
            <a:endParaRPr lang="en-US" sz="2400" dirty="0"/>
          </a:p>
          <a:p>
            <a:pPr marL="0" indent="0">
              <a:buNone/>
            </a:pPr>
            <a:r>
              <a:rPr lang="en" sz="2400" dirty="0"/>
              <a:t>Good glue can be determined by such indicators as viscosity, which is usually denoted mPa / s, as well as its solid content (indicated as a percentage). If we compare the gelatinous composition and the dispersion one, which is used for manual work, then the first has a viscosity of 900 mPa / s, and the second up to 19,000 mPa / s, which is much higher.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5608511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5467934-CE8A-BA4B-BB3A-C4543DAA20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Rub The Page </a:t>
            </a:r>
            <a:endParaRPr lang="ru-RU" dirty="0"/>
          </a:p>
        </p:txBody>
      </p:sp>
      <p:pic>
        <p:nvPicPr>
          <p:cNvPr id="5" name="Объект 4" descr="Изображение выглядит как текст&#10;&#10;Автоматически созданное описание">
            <a:extLst>
              <a:ext uri="{FF2B5EF4-FFF2-40B4-BE49-F238E27FC236}">
                <a16:creationId xmlns:a16="http://schemas.microsoft.com/office/drawing/2014/main" id="{986A39A5-EB6E-CE4E-ADBD-9D934AFB149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49327"/>
          <a:stretch/>
        </p:blipFill>
        <p:spPr>
          <a:xfrm>
            <a:off x="7325967" y="365125"/>
            <a:ext cx="4396031" cy="6188400"/>
          </a:xfrm>
        </p:spPr>
      </p:pic>
      <p:cxnSp>
        <p:nvCxnSpPr>
          <p:cNvPr id="7" name="Прямая со стрелкой 6">
            <a:extLst>
              <a:ext uri="{FF2B5EF4-FFF2-40B4-BE49-F238E27FC236}">
                <a16:creationId xmlns:a16="http://schemas.microsoft.com/office/drawing/2014/main" id="{B837CF9E-27B2-324D-A07F-360BE56A75EA}"/>
              </a:ext>
            </a:extLst>
          </p:cNvPr>
          <p:cNvCxnSpPr/>
          <p:nvPr/>
        </p:nvCxnSpPr>
        <p:spPr>
          <a:xfrm flipV="1">
            <a:off x="6680718" y="2892490"/>
            <a:ext cx="2276670" cy="536510"/>
          </a:xfrm>
          <a:prstGeom prst="straightConnector1">
            <a:avLst/>
          </a:prstGeom>
          <a:ln w="762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80B1589C-BEE8-2540-9AFB-2361ABC04C78}"/>
              </a:ext>
            </a:extLst>
          </p:cNvPr>
          <p:cNvSpPr/>
          <p:nvPr/>
        </p:nvSpPr>
        <p:spPr>
          <a:xfrm>
            <a:off x="262094" y="1985003"/>
            <a:ext cx="6096000" cy="35394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" sz="2800" dirty="0"/>
              <a:t>Usually  “Rub The Page” feature is used in magazines to show a customer the perfume before buying it so he can feel the smell and will to buy a product.</a:t>
            </a:r>
          </a:p>
          <a:p>
            <a:endParaRPr lang="en" sz="2800" dirty="0"/>
          </a:p>
          <a:p>
            <a:r>
              <a:rPr lang="en" sz="2800" dirty="0"/>
              <a:t>As for Cooking book, we were thinking that specific aromas will create the will to immediately start preparing the dish.</a:t>
            </a:r>
          </a:p>
        </p:txBody>
      </p:sp>
    </p:spTree>
    <p:extLst>
      <p:ext uri="{BB962C8B-B14F-4D97-AF65-F5344CB8AC3E}">
        <p14:creationId xmlns:p14="http://schemas.microsoft.com/office/powerpoint/2010/main" val="27889029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0B22EFC-989C-A240-A2DC-73A6396858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a web-site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066A545-CC4E-A442-BE47-5B17D7FA02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655906" cy="466725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3600" dirty="0"/>
              <a:t>Web-site should contain videos of how to prepare dishes, which ingredients to buy. It can be created in </a:t>
            </a:r>
            <a:r>
              <a:rPr lang="en-US" sz="3600" dirty="0" err="1"/>
              <a:t>Tilda.cc</a:t>
            </a:r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/>
              <a:t>The book would have a QR-code for the web-site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93042686-19C3-EB43-9045-ECDCB3E9F2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96288" y="4197163"/>
            <a:ext cx="2295712" cy="2295712"/>
          </a:xfrm>
          <a:prstGeom prst="rect">
            <a:avLst/>
          </a:prstGeom>
        </p:spPr>
      </p:pic>
      <p:pic>
        <p:nvPicPr>
          <p:cNvPr id="1026" name="Picture 2" descr="Tilda Publishing — Википедия">
            <a:extLst>
              <a:ext uri="{FF2B5EF4-FFF2-40B4-BE49-F238E27FC236}">
                <a16:creationId xmlns:a16="http://schemas.microsoft.com/office/drawing/2014/main" id="{5046F471-B8A1-6042-AB6B-699C595647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2359" y="365125"/>
            <a:ext cx="3441441" cy="3441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43514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E9764DE-013E-CD40-BCCA-76819F8548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77329" y="410548"/>
            <a:ext cx="6274590" cy="2027188"/>
          </a:xfrm>
          <a:noFill/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US" sz="6600" dirty="0"/>
              <a:t>Additional space for notes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11C330F-2499-DD48-AECD-60D88CE178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77329" y="3136003"/>
            <a:ext cx="6274590" cy="1421068"/>
          </a:xfrm>
          <a:noFill/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 sz="2400" dirty="0"/>
              <a:t>Every housemaid has her\his own family recipes that can be captured in this book as well.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42C71F06-53AB-ED4D-9D8E-BAF1E15D0A6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40" r="-1" b="-1"/>
          <a:stretch/>
        </p:blipFill>
        <p:spPr>
          <a:xfrm>
            <a:off x="1" y="10"/>
            <a:ext cx="4654296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92182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7762C580-8CD6-CE4B-921E-D23E4FD883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5273" y="335902"/>
            <a:ext cx="11681927" cy="63261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" sz="2400" b="1" dirty="0"/>
              <a:t>Old recipes have been left back in past and we want to remind people sweet tastes of favorite dishes through 5 senses.</a:t>
            </a:r>
          </a:p>
          <a:p>
            <a:pPr marL="0" indent="0">
              <a:buNone/>
            </a:pPr>
            <a:endParaRPr lang="en" sz="2400" dirty="0"/>
          </a:p>
          <a:p>
            <a:pPr marL="0" indent="0">
              <a:buNone/>
            </a:pPr>
            <a:r>
              <a:rPr lang="en" sz="2400" dirty="0"/>
              <a:t>The five basic sensory systems: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" sz="2400" dirty="0"/>
              <a:t>          1. Visual (</a:t>
            </a:r>
            <a:r>
              <a:rPr lang="en-US" sz="2400" dirty="0">
                <a:solidFill>
                  <a:srgbClr val="FF0000"/>
                </a:solidFill>
                <a:latin typeface="Matura MT Script Capitals" panose="03020802060602070202" pitchFamily="66" charset="0"/>
              </a:rPr>
              <a:t>Beautiful</a:t>
            </a:r>
            <a:r>
              <a:rPr lang="en-US" sz="2400" dirty="0"/>
              <a:t> cover)</a:t>
            </a:r>
            <a:endParaRPr lang="en" sz="2400" dirty="0"/>
          </a:p>
          <a:p>
            <a:pPr marL="0" indent="0">
              <a:lnSpc>
                <a:spcPct val="150000"/>
              </a:lnSpc>
              <a:buNone/>
            </a:pPr>
            <a:r>
              <a:rPr lang="en" sz="2400" dirty="0"/>
              <a:t>          2. Auditory (</a:t>
            </a:r>
            <a:r>
              <a:rPr lang="en-US" sz="2400" dirty="0"/>
              <a:t>QR-code for the web-site with the digital version of the recipe and videos of how to cook it</a:t>
            </a:r>
            <a:r>
              <a:rPr lang="ru-RU" sz="2400" dirty="0"/>
              <a:t>- </a:t>
            </a:r>
            <a:r>
              <a:rPr lang="en-US" sz="2400" dirty="0"/>
              <a:t>on the bottom of the page</a:t>
            </a:r>
            <a:r>
              <a:rPr lang="ru-RU" sz="2400" dirty="0"/>
              <a:t>)</a:t>
            </a:r>
            <a:endParaRPr lang="en" sz="2400" dirty="0"/>
          </a:p>
          <a:p>
            <a:pPr marL="0" indent="0">
              <a:lnSpc>
                <a:spcPct val="150000"/>
              </a:lnSpc>
              <a:buNone/>
            </a:pPr>
            <a:r>
              <a:rPr lang="en" sz="2400" dirty="0"/>
              <a:t>          3. Olfactory (smell) System</a:t>
            </a:r>
            <a:r>
              <a:rPr lang="ru-RU" sz="2400" dirty="0"/>
              <a:t> (</a:t>
            </a:r>
            <a:r>
              <a:rPr lang="ru-RU" sz="2400" dirty="0" err="1"/>
              <a:t>r</a:t>
            </a:r>
            <a:r>
              <a:rPr lang="en-US" sz="2400" dirty="0" err="1"/>
              <a:t>ub</a:t>
            </a:r>
            <a:r>
              <a:rPr lang="en-US" sz="2400" dirty="0"/>
              <a:t> the page and then cooking)</a:t>
            </a:r>
            <a:endParaRPr lang="en" sz="2400" dirty="0"/>
          </a:p>
          <a:p>
            <a:pPr marL="0" indent="0">
              <a:lnSpc>
                <a:spcPct val="150000"/>
              </a:lnSpc>
              <a:buNone/>
            </a:pPr>
            <a:r>
              <a:rPr lang="en" sz="2400" dirty="0"/>
              <a:t>          4. Gustatory (taste) System (great taste of food)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" sz="2400" dirty="0"/>
              <a:t>          5. Tactile System (the materials the book is made of)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65196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авон">
  <a:themeElements>
    <a:clrScheme name="Савон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Савон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Савон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{34ABD785-5623-2B4F-AB5F-BEA9DE41865B}tf10001067</Template>
  <TotalTime>80</TotalTime>
  <Words>463</Words>
  <Application>Microsoft Macintosh PowerPoint</Application>
  <PresentationFormat>Широкоэкранный</PresentationFormat>
  <Paragraphs>38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Century Gothic</vt:lpstr>
      <vt:lpstr>Garamond</vt:lpstr>
      <vt:lpstr>Matura MT Script Capitals</vt:lpstr>
      <vt:lpstr>Савон</vt:lpstr>
      <vt:lpstr>Recipe Book</vt:lpstr>
      <vt:lpstr>1. recipe book</vt:lpstr>
      <vt:lpstr>Beautiful cover</vt:lpstr>
      <vt:lpstr>Beautiful cover</vt:lpstr>
      <vt:lpstr>Rub The Page </vt:lpstr>
      <vt:lpstr>Creating a web-site</vt:lpstr>
      <vt:lpstr>Additional space for notes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Recipe Book</dc:title>
  <dc:creator>Viktoria Larina</dc:creator>
  <cp:lastModifiedBy>Viktoria Larina</cp:lastModifiedBy>
  <cp:revision>1</cp:revision>
  <dcterms:created xsi:type="dcterms:W3CDTF">2021-11-17T11:46:53Z</dcterms:created>
  <dcterms:modified xsi:type="dcterms:W3CDTF">2021-11-17T13:07:15Z</dcterms:modified>
</cp:coreProperties>
</file>